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9"/>
  </p:notesMasterIdLst>
  <p:handoutMasterIdLst>
    <p:handoutMasterId r:id="rId20"/>
  </p:handoutMasterIdLst>
  <p:sldIdLst>
    <p:sldId id="256" r:id="rId3"/>
    <p:sldId id="283" r:id="rId4"/>
    <p:sldId id="258" r:id="rId5"/>
    <p:sldId id="282" r:id="rId6"/>
    <p:sldId id="314" r:id="rId7"/>
    <p:sldId id="320" r:id="rId8"/>
    <p:sldId id="284" r:id="rId9"/>
    <p:sldId id="315" r:id="rId10"/>
    <p:sldId id="316" r:id="rId11"/>
    <p:sldId id="319" r:id="rId12"/>
    <p:sldId id="318" r:id="rId13"/>
    <p:sldId id="289" r:id="rId14"/>
    <p:sldId id="317" r:id="rId15"/>
    <p:sldId id="322" r:id="rId16"/>
    <p:sldId id="321" r:id="rId17"/>
    <p:sldId id="286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4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regressio的類別只要將輸入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和輸出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放入線性回歸模型中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。係數是指斜率。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剛來的範例是簡單的線性迴歸，大家可以發現資料都很均勻分布在一條直線上。因此我們可以使用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為權重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也就是模型的參數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β0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為截距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又稱自變項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偏誤值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也可以說是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噪音值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反應變數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又稱應變項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9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</m:oMath>
                </a14:m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𝑏</m:t>
                        </m:r>
                        <m:r>
                          <a:rPr lang="en-US" altLang="zh-TW" sz="1200" b="0" i="1" baseline="30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</m:e>
                    </m:rad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−4</m:t>
                    </m:r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𝑎𝑐</m:t>
                    </m:r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TW" i="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:r>
                  <a:rPr lang="en-US" altLang="zh-TW" sz="12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√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𝑏</a:t>
                </a:r>
                <a:r>
                  <a:rPr lang="en-US" altLang="zh-TW" sz="1200" b="0" i="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−4𝑎𝑐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9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使用時機：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為</a:t>
            </a:r>
            <a:r>
              <a:rPr lang="zh-TW" altLang="en-US" sz="2400" b="0" i="0" u="none" strike="noStrike" cap="none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非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連續值（二元、多元分類問題）。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 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和 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之間不必有線性關係，因為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會做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non-linear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transform(sigmoid)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en-US" sz="27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Arial"/>
              <a:buNone/>
            </a:pPr>
            <a:endParaRPr lang="en-US" sz="32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0~1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的機率值。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38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8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yKKNr-QKz2Q&amp;list=PLUmEkMzF-Jfal7EeV3pYdLRdooyRuNAFY&amp;index=8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8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Linear Regression</a:t>
            </a:r>
            <a:r>
              <a:rPr lang="zh-TW" altLang="en-US" sz="4000" dirty="0"/>
              <a:t> </a:t>
            </a:r>
            <a:r>
              <a:rPr lang="en-US" altLang="zh-CN" sz="4000" dirty="0"/>
              <a:t>&amp;</a:t>
            </a:r>
            <a:r>
              <a:rPr lang="zh-TW" altLang="en-US" sz="4000" dirty="0"/>
              <a:t> </a:t>
            </a:r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3E58A-985B-484C-9288-AA053D5D3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Example 1 (</a:t>
            </a:r>
            <a:r>
              <a:rPr lang="zh-TW" altLang="en-US" dirty="0"/>
              <a:t>簡單線性回歸</a:t>
            </a:r>
            <a:r>
              <a:rPr lang="en-US" altLang="zh-TW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19BA29-F082-644E-9FEC-AB23409167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19BA29-F082-644E-9FEC-AB234091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2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07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200329"/>
          </a:xfrm>
        </p:spPr>
        <p:txBody>
          <a:bodyPr/>
          <a:lstStyle/>
          <a:p>
            <a:r>
              <a:rPr lang="en-US" altLang="zh-CN" sz="4000" kern="0" dirty="0"/>
              <a:t>[</a:t>
            </a:r>
            <a:r>
              <a:rPr lang="zh-CN" altLang="en-US" sz="4000" kern="0" dirty="0"/>
              <a:t>程式實作</a:t>
            </a:r>
            <a:r>
              <a:rPr lang="en-US" altLang="zh-CN" sz="4000" kern="0" dirty="0"/>
              <a:t>]</a:t>
            </a:r>
            <a:br>
              <a:rPr lang="en-US" altLang="zh-CN" sz="4000" kern="0" dirty="0"/>
            </a:br>
            <a:r>
              <a:rPr lang="zh-CN" altLang="en-US" sz="4000" dirty="0"/>
              <a:t>資料清理</a:t>
            </a:r>
            <a:r>
              <a:rPr lang="en-US" altLang="zh-CN" sz="4000" dirty="0"/>
              <a:t>&amp;</a:t>
            </a:r>
            <a:r>
              <a:rPr lang="zh-CN" altLang="en-US" sz="4000" dirty="0"/>
              <a:t>前處理</a:t>
            </a:r>
            <a:endParaRPr lang="en-US" altLang="zh-CN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16352-B15F-0A44-BB8A-2B1C2535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24D1F-6567-5145-8B75-CC2002F41408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觀察不同的降維方式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29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Example 1 (</a:t>
            </a:r>
            <a:r>
              <a:rPr lang="zh-TW" altLang="en-US" dirty="0"/>
              <a:t>簡單線性回歸</a:t>
            </a:r>
            <a:r>
              <a:rPr lang="en-US" altLang="zh-TW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CA556-BB16-6848-B82F-317E6A38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016" y="1307757"/>
            <a:ext cx="59055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716" y="3057783"/>
            <a:ext cx="4864100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40DE7-301A-DC4C-840C-C9FDC3FB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073" y="3045426"/>
            <a:ext cx="48387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[補充]</a:t>
            </a:r>
            <a:r>
              <a:rPr lang="zh-TW" altLang="en-US" dirty="0"/>
              <a:t> </a:t>
            </a:r>
            <a:r>
              <a:rPr lang="en-TW" dirty="0"/>
              <a:t>訓練一個多項式模型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1203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52525"/>
                </a:solidFill>
                <a:latin typeface="Roboto" panose="02000000000000000000" pitchFamily="2" charset="0"/>
              </a:rPr>
              <a:t>在</a:t>
            </a:r>
            <a:r>
              <a:rPr lang="zh-TW" altLang="en-US" dirty="0">
                <a:solidFill>
                  <a:srgbClr val="252525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252525"/>
                </a:solidFill>
                <a:latin typeface="Roboto" panose="02000000000000000000" pitchFamily="2" charset="0"/>
              </a:rPr>
              <a:t>sklearn</a:t>
            </a:r>
            <a:r>
              <a:rPr lang="zh-TW" altLang="en-US" dirty="0">
                <a:solidFill>
                  <a:srgbClr val="252525"/>
                </a:solidFill>
                <a:latin typeface="Roboto" panose="02000000000000000000" pitchFamily="2" charset="0"/>
              </a:rPr>
              <a:t> 中如果要訓練一個多項式的回歸模型：</a:t>
            </a:r>
            <a:endParaRPr lang="en-US" altLang="zh-TW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PolynomialFeatures</a:t>
            </a:r>
            <a:r>
              <a:rPr lang="en-US" dirty="0"/>
              <a:t> </a:t>
            </a:r>
            <a:r>
              <a:rPr lang="zh-TW" altLang="en-US" dirty="0"/>
              <a:t>生成多項式特徵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LinearRegression</a:t>
            </a:r>
            <a:r>
              <a:rPr lang="zh-TW" altLang="en-US" dirty="0"/>
              <a:t> 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CB30F-C5F5-1148-94BB-DE2AB15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09" y="24685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zh-TW" alt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線性迴歸</a:t>
            </a:r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Regression)</a:t>
            </a:r>
            <a:endParaRPr lang="zh-CN" altLang="en-US" kern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855EE9-06CB-B743-BC83-47D3E9FDEF0E}"/>
              </a:ext>
            </a:extLst>
          </p:cNvPr>
          <p:cNvSpPr/>
          <p:nvPr/>
        </p:nvSpPr>
        <p:spPr>
          <a:xfrm>
            <a:off x="1040466" y="4256465"/>
            <a:ext cx="642411" cy="4203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415CB1-9D9E-2E4D-ADDE-47385BEA345D}"/>
              </a:ext>
            </a:extLst>
          </p:cNvPr>
          <p:cNvSpPr/>
          <p:nvPr/>
        </p:nvSpPr>
        <p:spPr>
          <a:xfrm>
            <a:off x="1902236" y="4261127"/>
            <a:ext cx="1401400" cy="420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1CD55B-163F-604F-9006-E081F0B98A21}"/>
              </a:ext>
            </a:extLst>
          </p:cNvPr>
          <p:cNvSpPr txBox="1">
            <a:spLocks/>
          </p:cNvSpPr>
          <p:nvPr/>
        </p:nvSpPr>
        <p:spPr>
          <a:xfrm>
            <a:off x="838200" y="140733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簡單線性回歸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y=</a:t>
            </a:r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β0+β1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 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截距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Intercept)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Slope)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為輸入，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輸出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478F19-524C-4342-A7AD-D0326E0F77F1}"/>
              </a:ext>
            </a:extLst>
          </p:cNvPr>
          <p:cNvCxnSpPr/>
          <p:nvPr/>
        </p:nvCxnSpPr>
        <p:spPr>
          <a:xfrm flipV="1">
            <a:off x="6706777" y="301071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F09EE-3E1D-8740-A512-F5B0665AFE9C}"/>
              </a:ext>
            </a:extLst>
          </p:cNvPr>
          <p:cNvCxnSpPr>
            <a:cxnSpLocks/>
          </p:cNvCxnSpPr>
          <p:nvPr/>
        </p:nvCxnSpPr>
        <p:spPr>
          <a:xfrm>
            <a:off x="6696503" y="518712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F977A2-B756-764D-8938-68EE80760FBD}"/>
              </a:ext>
            </a:extLst>
          </p:cNvPr>
          <p:cNvSpPr/>
          <p:nvPr/>
        </p:nvSpPr>
        <p:spPr>
          <a:xfrm>
            <a:off x="9989370" y="52469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E1BA19-A959-5741-9B98-B952A97397C9}"/>
              </a:ext>
            </a:extLst>
          </p:cNvPr>
          <p:cNvSpPr/>
          <p:nvPr/>
        </p:nvSpPr>
        <p:spPr>
          <a:xfrm>
            <a:off x="6275577" y="2998012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53507-8FF9-3C40-A54D-E3145DC5D302}"/>
              </a:ext>
            </a:extLst>
          </p:cNvPr>
          <p:cNvCxnSpPr>
            <a:cxnSpLocks/>
          </p:cNvCxnSpPr>
          <p:nvPr/>
        </p:nvCxnSpPr>
        <p:spPr>
          <a:xfrm flipV="1">
            <a:off x="6920089" y="3361013"/>
            <a:ext cx="2946400" cy="148813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D7E469B-A427-8842-8367-5A17363EB967}"/>
              </a:ext>
            </a:extLst>
          </p:cNvPr>
          <p:cNvSpPr/>
          <p:nvPr/>
        </p:nvSpPr>
        <p:spPr>
          <a:xfrm>
            <a:off x="7309633" y="42734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2744-713C-C74C-9677-CA841217631C}"/>
              </a:ext>
            </a:extLst>
          </p:cNvPr>
          <p:cNvSpPr/>
          <p:nvPr/>
        </p:nvSpPr>
        <p:spPr>
          <a:xfrm>
            <a:off x="7659741" y="42158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E7CA4-69EE-AC45-9EB9-3732AC3A450C}"/>
              </a:ext>
            </a:extLst>
          </p:cNvPr>
          <p:cNvSpPr/>
          <p:nvPr/>
        </p:nvSpPr>
        <p:spPr>
          <a:xfrm>
            <a:off x="7325792" y="4639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77518-94A9-CB47-AD3F-3CAD63809539}"/>
              </a:ext>
            </a:extLst>
          </p:cNvPr>
          <p:cNvSpPr/>
          <p:nvPr/>
        </p:nvSpPr>
        <p:spPr>
          <a:xfrm>
            <a:off x="8009849" y="41514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045168-A85A-A14B-87DE-E7F9D93EAA82}"/>
              </a:ext>
            </a:extLst>
          </p:cNvPr>
          <p:cNvSpPr/>
          <p:nvPr/>
        </p:nvSpPr>
        <p:spPr>
          <a:xfrm>
            <a:off x="8045508" y="43409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7CCB30-9F0C-5145-91D5-579A3DC2894A}"/>
              </a:ext>
            </a:extLst>
          </p:cNvPr>
          <p:cNvSpPr/>
          <p:nvPr/>
        </p:nvSpPr>
        <p:spPr>
          <a:xfrm>
            <a:off x="8009849" y="3817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0D8392-ACAB-2D48-9EA4-ECC3730049C7}"/>
              </a:ext>
            </a:extLst>
          </p:cNvPr>
          <p:cNvSpPr/>
          <p:nvPr/>
        </p:nvSpPr>
        <p:spPr>
          <a:xfrm>
            <a:off x="7822567" y="4531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C91BB2-77D9-4641-A564-3E9B281D4984}"/>
              </a:ext>
            </a:extLst>
          </p:cNvPr>
          <p:cNvSpPr/>
          <p:nvPr/>
        </p:nvSpPr>
        <p:spPr>
          <a:xfrm>
            <a:off x="8440359" y="423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1C03A4-5DAF-7E48-AA1B-3E3BC1EA4F54}"/>
              </a:ext>
            </a:extLst>
          </p:cNvPr>
          <p:cNvSpPr/>
          <p:nvPr/>
        </p:nvSpPr>
        <p:spPr>
          <a:xfrm>
            <a:off x="8599809" y="37783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560DB2-016F-134C-AC78-D467F148D25D}"/>
              </a:ext>
            </a:extLst>
          </p:cNvPr>
          <p:cNvSpPr/>
          <p:nvPr/>
        </p:nvSpPr>
        <p:spPr>
          <a:xfrm>
            <a:off x="7546851" y="44539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F21948-8646-054C-9E4B-D1FFD715122B}"/>
              </a:ext>
            </a:extLst>
          </p:cNvPr>
          <p:cNvSpPr/>
          <p:nvPr/>
        </p:nvSpPr>
        <p:spPr>
          <a:xfrm>
            <a:off x="8936605" y="35572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4F3D98-191F-534C-ACBA-4051B3B73BB3}"/>
              </a:ext>
            </a:extLst>
          </p:cNvPr>
          <p:cNvSpPr/>
          <p:nvPr/>
        </p:nvSpPr>
        <p:spPr>
          <a:xfrm>
            <a:off x="8823715" y="39123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C2A3BD-AC67-4D48-8A65-D109A84DD339}"/>
              </a:ext>
            </a:extLst>
          </p:cNvPr>
          <p:cNvSpPr/>
          <p:nvPr/>
        </p:nvSpPr>
        <p:spPr>
          <a:xfrm>
            <a:off x="8280068" y="3871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C84C49-0F35-DF42-81DA-6CF1BA6032FD}"/>
              </a:ext>
            </a:extLst>
          </p:cNvPr>
          <p:cNvSpPr/>
          <p:nvPr/>
        </p:nvSpPr>
        <p:spPr>
          <a:xfrm>
            <a:off x="9232260" y="32405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4EB6D8-DD7B-7843-B55F-CA98E455D959}"/>
              </a:ext>
            </a:extLst>
          </p:cNvPr>
          <p:cNvSpPr/>
          <p:nvPr/>
        </p:nvSpPr>
        <p:spPr>
          <a:xfrm>
            <a:off x="9411432" y="35421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A6136C-BC23-AD4A-B05D-0F28836AF2F2}"/>
              </a:ext>
            </a:extLst>
          </p:cNvPr>
          <p:cNvSpPr/>
          <p:nvPr/>
        </p:nvSpPr>
        <p:spPr>
          <a:xfrm>
            <a:off x="8440359" y="40335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210AEC-0BE5-7B4B-83A1-C0C09EE0D69C}"/>
              </a:ext>
            </a:extLst>
          </p:cNvPr>
          <p:cNvSpPr/>
          <p:nvPr/>
        </p:nvSpPr>
        <p:spPr>
          <a:xfrm>
            <a:off x="9305726" y="39610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14AE57-131C-7A41-BB21-2EA2337B00DE}"/>
              </a:ext>
            </a:extLst>
          </p:cNvPr>
          <p:cNvSpPr/>
          <p:nvPr/>
        </p:nvSpPr>
        <p:spPr>
          <a:xfrm>
            <a:off x="838200" y="3403413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透過機器學習</a:t>
            </a:r>
            <a:r>
              <a:rPr lang="en-US" altLang="zh-CN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(ML)</a:t>
            </a:r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來找出一條函式，來最佳化模型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8A207-8FFE-9243-AC5B-9D0ACCAB62A2}"/>
              </a:ext>
            </a:extLst>
          </p:cNvPr>
          <p:cNvSpPr/>
          <p:nvPr/>
        </p:nvSpPr>
        <p:spPr>
          <a:xfrm>
            <a:off x="1017489" y="4281369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目標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=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降低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Error</a:t>
            </a:r>
            <a:endParaRPr lang="en-US" sz="2000" dirty="0">
              <a:solidFill>
                <a:srgbClr val="FF0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AAC701-4E3A-E846-B4F4-7E40E2B28683}"/>
              </a:ext>
            </a:extLst>
          </p:cNvPr>
          <p:cNvSpPr/>
          <p:nvPr/>
        </p:nvSpPr>
        <p:spPr>
          <a:xfrm>
            <a:off x="6232281" y="4691938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0</a:t>
            </a:r>
            <a:endParaRPr lang="en-TW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424778-6BF2-CB42-A029-6B79D4F96C73}"/>
              </a:ext>
            </a:extLst>
          </p:cNvPr>
          <p:cNvSpPr/>
          <p:nvPr/>
        </p:nvSpPr>
        <p:spPr>
          <a:xfrm>
            <a:off x="10015537" y="3109867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1</a:t>
            </a:r>
            <a:endParaRPr lang="en-TW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86A744-3FBF-5542-A658-CB78CC08FD9C}"/>
              </a:ext>
            </a:extLst>
          </p:cNvPr>
          <p:cNvSpPr/>
          <p:nvPr/>
        </p:nvSpPr>
        <p:spPr>
          <a:xfrm>
            <a:off x="9876786" y="28716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8A920-198F-C640-9125-2FFDDFAEC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0931"/>
          </a:xfrm>
        </p:spPr>
        <p:txBody>
          <a:bodyPr/>
          <a:lstStyle/>
          <a:p>
            <a:r>
              <a:rPr lang="zh-TW" altLang="en-US" dirty="0"/>
              <a:t>哪一個是誤差的測量方式呢？</a:t>
            </a:r>
            <a:endParaRPr lang="en-TW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0441FD-5747-B44B-B0E8-7EACA66EB5D7}"/>
              </a:ext>
            </a:extLst>
          </p:cNvPr>
          <p:cNvCxnSpPr/>
          <p:nvPr/>
        </p:nvCxnSpPr>
        <p:spPr>
          <a:xfrm flipV="1">
            <a:off x="1725755" y="2390546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CF6D-986C-D74A-9DC1-9FEC30A45D54}"/>
              </a:ext>
            </a:extLst>
          </p:cNvPr>
          <p:cNvCxnSpPr>
            <a:cxnSpLocks/>
          </p:cNvCxnSpPr>
          <p:nvPr/>
        </p:nvCxnSpPr>
        <p:spPr>
          <a:xfrm>
            <a:off x="1715481" y="4566956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6DE2585-6FF7-9B47-B9D6-3D7E77F70215}"/>
              </a:ext>
            </a:extLst>
          </p:cNvPr>
          <p:cNvSpPr/>
          <p:nvPr/>
        </p:nvSpPr>
        <p:spPr>
          <a:xfrm>
            <a:off x="5144640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014FC5-D70E-CE4A-911E-1F759E7C3AEA}"/>
              </a:ext>
            </a:extLst>
          </p:cNvPr>
          <p:cNvSpPr/>
          <p:nvPr/>
        </p:nvSpPr>
        <p:spPr>
          <a:xfrm>
            <a:off x="1327460" y="238883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45C75D-D18A-8147-B1AD-062316670365}"/>
              </a:ext>
            </a:extLst>
          </p:cNvPr>
          <p:cNvCxnSpPr/>
          <p:nvPr/>
        </p:nvCxnSpPr>
        <p:spPr>
          <a:xfrm flipV="1">
            <a:off x="1725755" y="2879124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1DD3A61-C81C-B14D-AEF6-3C71159FEB53}"/>
              </a:ext>
            </a:extLst>
          </p:cNvPr>
          <p:cNvSpPr/>
          <p:nvPr/>
        </p:nvSpPr>
        <p:spPr>
          <a:xfrm>
            <a:off x="2215721" y="36081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CD44D1-08E4-BF43-9E2E-1B33C7F6511F}"/>
              </a:ext>
            </a:extLst>
          </p:cNvPr>
          <p:cNvSpPr/>
          <p:nvPr/>
        </p:nvSpPr>
        <p:spPr>
          <a:xfrm>
            <a:off x="2565829" y="3550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552A13-0CBE-8B41-AD9B-E1571C08F559}"/>
              </a:ext>
            </a:extLst>
          </p:cNvPr>
          <p:cNvSpPr/>
          <p:nvPr/>
        </p:nvSpPr>
        <p:spPr>
          <a:xfrm>
            <a:off x="2344770" y="4120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5594E1-914C-5A48-BF4A-3D644DAA37C6}"/>
              </a:ext>
            </a:extLst>
          </p:cNvPr>
          <p:cNvSpPr/>
          <p:nvPr/>
        </p:nvSpPr>
        <p:spPr>
          <a:xfrm>
            <a:off x="2915937" y="34860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D6F49A-0C21-0245-999E-30236BB2B4AD}"/>
              </a:ext>
            </a:extLst>
          </p:cNvPr>
          <p:cNvSpPr/>
          <p:nvPr/>
        </p:nvSpPr>
        <p:spPr>
          <a:xfrm>
            <a:off x="3064486" y="38223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6A33F1-F25E-1748-BCA7-61EF13EEF4F1}"/>
              </a:ext>
            </a:extLst>
          </p:cNvPr>
          <p:cNvSpPr/>
          <p:nvPr/>
        </p:nvSpPr>
        <p:spPr>
          <a:xfrm>
            <a:off x="2915937" y="3152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9EC7B3C-9991-3C4D-8BC3-44267D53DB34}"/>
              </a:ext>
            </a:extLst>
          </p:cNvPr>
          <p:cNvSpPr/>
          <p:nvPr/>
        </p:nvSpPr>
        <p:spPr>
          <a:xfrm>
            <a:off x="2841545" y="4012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25FD8E-2D05-374E-9699-F54FDF245C1B}"/>
              </a:ext>
            </a:extLst>
          </p:cNvPr>
          <p:cNvSpPr/>
          <p:nvPr/>
        </p:nvSpPr>
        <p:spPr>
          <a:xfrm>
            <a:off x="3459337" y="37209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D7CE418-0568-A242-8899-F7CF7990CC4F}"/>
              </a:ext>
            </a:extLst>
          </p:cNvPr>
          <p:cNvSpPr/>
          <p:nvPr/>
        </p:nvSpPr>
        <p:spPr>
          <a:xfrm>
            <a:off x="3505897" y="31129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384F788-4FED-074A-A641-109CD6ED8E90}"/>
              </a:ext>
            </a:extLst>
          </p:cNvPr>
          <p:cNvSpPr/>
          <p:nvPr/>
        </p:nvSpPr>
        <p:spPr>
          <a:xfrm>
            <a:off x="2565829" y="39353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3BCD70-98D3-CF4D-8306-11ED61FE1DC5}"/>
              </a:ext>
            </a:extLst>
          </p:cNvPr>
          <p:cNvSpPr/>
          <p:nvPr/>
        </p:nvSpPr>
        <p:spPr>
          <a:xfrm>
            <a:off x="3842693" y="2891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E7BD86-AB95-C741-BBDB-9E853FE50E39}"/>
              </a:ext>
            </a:extLst>
          </p:cNvPr>
          <p:cNvSpPr/>
          <p:nvPr/>
        </p:nvSpPr>
        <p:spPr>
          <a:xfrm>
            <a:off x="3842693" y="339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352009C-B3CE-8C47-ADE8-33C504F196B8}"/>
              </a:ext>
            </a:extLst>
          </p:cNvPr>
          <p:cNvSpPr/>
          <p:nvPr/>
        </p:nvSpPr>
        <p:spPr>
          <a:xfrm>
            <a:off x="3186156" y="3206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F12AC5-8555-E448-A480-D8568809C72D}"/>
              </a:ext>
            </a:extLst>
          </p:cNvPr>
          <p:cNvSpPr/>
          <p:nvPr/>
        </p:nvSpPr>
        <p:spPr>
          <a:xfrm>
            <a:off x="4138348" y="2575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641F39-196B-D04B-A5C7-BA7DA55EA6A5}"/>
              </a:ext>
            </a:extLst>
          </p:cNvPr>
          <p:cNvSpPr/>
          <p:nvPr/>
        </p:nvSpPr>
        <p:spPr>
          <a:xfrm>
            <a:off x="4317520" y="28768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132189-2C90-014B-948C-AFDB587F0CED}"/>
              </a:ext>
            </a:extLst>
          </p:cNvPr>
          <p:cNvSpPr/>
          <p:nvPr/>
        </p:nvSpPr>
        <p:spPr>
          <a:xfrm>
            <a:off x="3459337" y="35150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8CC19B-E4E2-4744-B1B1-1DBD5D366B8C}"/>
              </a:ext>
            </a:extLst>
          </p:cNvPr>
          <p:cNvSpPr/>
          <p:nvPr/>
        </p:nvSpPr>
        <p:spPr>
          <a:xfrm>
            <a:off x="4324704" y="3442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40019B-869E-FB43-8E62-D9D4224340A2}"/>
              </a:ext>
            </a:extLst>
          </p:cNvPr>
          <p:cNvCxnSpPr>
            <a:cxnSpLocks/>
          </p:cNvCxnSpPr>
          <p:nvPr/>
        </p:nvCxnSpPr>
        <p:spPr>
          <a:xfrm>
            <a:off x="4236968" y="3182008"/>
            <a:ext cx="124818" cy="253456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7A878-4F2C-5B4C-8D74-0B7A8AC77465}"/>
              </a:ext>
            </a:extLst>
          </p:cNvPr>
          <p:cNvCxnSpPr/>
          <p:nvPr/>
        </p:nvCxnSpPr>
        <p:spPr>
          <a:xfrm flipV="1">
            <a:off x="6565321" y="2388834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220B21-377C-294C-ADCB-B701E85C574E}"/>
              </a:ext>
            </a:extLst>
          </p:cNvPr>
          <p:cNvCxnSpPr>
            <a:cxnSpLocks/>
          </p:cNvCxnSpPr>
          <p:nvPr/>
        </p:nvCxnSpPr>
        <p:spPr>
          <a:xfrm>
            <a:off x="6555047" y="4565244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E77489F-DCDF-2E48-A970-229FA42E7BD9}"/>
              </a:ext>
            </a:extLst>
          </p:cNvPr>
          <p:cNvSpPr/>
          <p:nvPr/>
        </p:nvSpPr>
        <p:spPr>
          <a:xfrm>
            <a:off x="9984205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80639F-6FF2-5E4B-929A-0ED5995F99BF}"/>
              </a:ext>
            </a:extLst>
          </p:cNvPr>
          <p:cNvSpPr/>
          <p:nvPr/>
        </p:nvSpPr>
        <p:spPr>
          <a:xfrm>
            <a:off x="6167025" y="2320629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D3CB0B1-45C0-8F45-B783-F8BFA8BDCEFF}"/>
              </a:ext>
            </a:extLst>
          </p:cNvPr>
          <p:cNvCxnSpPr/>
          <p:nvPr/>
        </p:nvCxnSpPr>
        <p:spPr>
          <a:xfrm flipV="1">
            <a:off x="6565321" y="2877412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528264C-201D-C24E-803B-0BADFDF67CA2}"/>
              </a:ext>
            </a:extLst>
          </p:cNvPr>
          <p:cNvSpPr/>
          <p:nvPr/>
        </p:nvSpPr>
        <p:spPr>
          <a:xfrm>
            <a:off x="7055287" y="36064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63C5D3-178D-6844-9F1A-4AE2596CD634}"/>
              </a:ext>
            </a:extLst>
          </p:cNvPr>
          <p:cNvSpPr/>
          <p:nvPr/>
        </p:nvSpPr>
        <p:spPr>
          <a:xfrm>
            <a:off x="7405395" y="3548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3920AF9-C295-D541-9957-36D5B110CFDF}"/>
              </a:ext>
            </a:extLst>
          </p:cNvPr>
          <p:cNvSpPr/>
          <p:nvPr/>
        </p:nvSpPr>
        <p:spPr>
          <a:xfrm>
            <a:off x="7184336" y="4119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00A4BB-39AB-E04A-ACAA-8E806D0993BC}"/>
              </a:ext>
            </a:extLst>
          </p:cNvPr>
          <p:cNvSpPr/>
          <p:nvPr/>
        </p:nvSpPr>
        <p:spPr>
          <a:xfrm>
            <a:off x="7755503" y="348437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2E0F3A-4A63-1041-8254-E3B45E0274BE}"/>
              </a:ext>
            </a:extLst>
          </p:cNvPr>
          <p:cNvSpPr/>
          <p:nvPr/>
        </p:nvSpPr>
        <p:spPr>
          <a:xfrm>
            <a:off x="7904052" y="38206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867068F-CA5B-1C4D-A3F6-F0134DABF2FD}"/>
              </a:ext>
            </a:extLst>
          </p:cNvPr>
          <p:cNvSpPr/>
          <p:nvPr/>
        </p:nvSpPr>
        <p:spPr>
          <a:xfrm>
            <a:off x="7755503" y="3150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41D8094-869B-5446-AD02-A065C6EE81A3}"/>
              </a:ext>
            </a:extLst>
          </p:cNvPr>
          <p:cNvSpPr/>
          <p:nvPr/>
        </p:nvSpPr>
        <p:spPr>
          <a:xfrm>
            <a:off x="7681111" y="4011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502B14-0C06-ED47-B118-7F46E5258972}"/>
              </a:ext>
            </a:extLst>
          </p:cNvPr>
          <p:cNvSpPr/>
          <p:nvPr/>
        </p:nvSpPr>
        <p:spPr>
          <a:xfrm>
            <a:off x="8298903" y="37192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0C25CD0-25D3-CB42-9F8F-78317ACCF3AC}"/>
              </a:ext>
            </a:extLst>
          </p:cNvPr>
          <p:cNvSpPr/>
          <p:nvPr/>
        </p:nvSpPr>
        <p:spPr>
          <a:xfrm>
            <a:off x="8345463" y="31112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00196C-4C05-A646-8CFD-C769813F918D}"/>
              </a:ext>
            </a:extLst>
          </p:cNvPr>
          <p:cNvSpPr/>
          <p:nvPr/>
        </p:nvSpPr>
        <p:spPr>
          <a:xfrm>
            <a:off x="7405395" y="3933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9F444F-6F75-9D42-B28F-275CC590A345}"/>
              </a:ext>
            </a:extLst>
          </p:cNvPr>
          <p:cNvSpPr/>
          <p:nvPr/>
        </p:nvSpPr>
        <p:spPr>
          <a:xfrm>
            <a:off x="8682259" y="28902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5658864-AF84-7342-95A0-68B6FC926C73}"/>
              </a:ext>
            </a:extLst>
          </p:cNvPr>
          <p:cNvSpPr/>
          <p:nvPr/>
        </p:nvSpPr>
        <p:spPr>
          <a:xfrm>
            <a:off x="8682259" y="33920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9F902FF-853D-9A40-80FE-A7E88EA3AF36}"/>
              </a:ext>
            </a:extLst>
          </p:cNvPr>
          <p:cNvSpPr/>
          <p:nvPr/>
        </p:nvSpPr>
        <p:spPr>
          <a:xfrm>
            <a:off x="8025722" y="3204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C3CCA0-01F5-F849-9B11-B806EC7DB765}"/>
              </a:ext>
            </a:extLst>
          </p:cNvPr>
          <p:cNvSpPr/>
          <p:nvPr/>
        </p:nvSpPr>
        <p:spPr>
          <a:xfrm>
            <a:off x="8977914" y="25735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B9F451F-9C49-9143-BC9A-B55FABE95703}"/>
              </a:ext>
            </a:extLst>
          </p:cNvPr>
          <p:cNvSpPr/>
          <p:nvPr/>
        </p:nvSpPr>
        <p:spPr>
          <a:xfrm>
            <a:off x="9157086" y="28751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0BAE98D-624A-B34D-A72B-3725B1EC40ED}"/>
              </a:ext>
            </a:extLst>
          </p:cNvPr>
          <p:cNvSpPr/>
          <p:nvPr/>
        </p:nvSpPr>
        <p:spPr>
          <a:xfrm>
            <a:off x="8298903" y="35133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7EBA725-0B9A-1E40-A256-28BC8E7E08D9}"/>
              </a:ext>
            </a:extLst>
          </p:cNvPr>
          <p:cNvSpPr/>
          <p:nvPr/>
        </p:nvSpPr>
        <p:spPr>
          <a:xfrm>
            <a:off x="9174903" y="344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298379-8F97-0149-915D-E6CDF79D6071}"/>
              </a:ext>
            </a:extLst>
          </p:cNvPr>
          <p:cNvCxnSpPr>
            <a:cxnSpLocks/>
          </p:cNvCxnSpPr>
          <p:nvPr/>
        </p:nvCxnSpPr>
        <p:spPr>
          <a:xfrm flipH="1">
            <a:off x="9231779" y="3118899"/>
            <a:ext cx="317" cy="31591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/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blipFill>
                <a:blip r:embed="rId3"/>
                <a:stretch>
                  <a:fillRect l="-2105" r="-2105" b="-318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E9F113-6730-8B4A-B1C4-1E4A9E76DCAA}"/>
              </a:ext>
            </a:extLst>
          </p:cNvPr>
          <p:cNvCxnSpPr/>
          <p:nvPr/>
        </p:nvCxnSpPr>
        <p:spPr>
          <a:xfrm>
            <a:off x="9282903" y="3312868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E5ADC1-0AD4-E745-A3A9-08A746B3F2CB}"/>
              </a:ext>
            </a:extLst>
          </p:cNvPr>
          <p:cNvSpPr/>
          <p:nvPr/>
        </p:nvSpPr>
        <p:spPr>
          <a:xfrm>
            <a:off x="9789537" y="3392066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515914-274C-7F45-990F-629AB57E6CA3}"/>
              </a:ext>
            </a:extLst>
          </p:cNvPr>
          <p:cNvCxnSpPr/>
          <p:nvPr/>
        </p:nvCxnSpPr>
        <p:spPr>
          <a:xfrm>
            <a:off x="4337575" y="3295623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59EC03-3B97-4D45-9CEC-A02C1EB0C966}"/>
              </a:ext>
            </a:extLst>
          </p:cNvPr>
          <p:cNvSpPr/>
          <p:nvPr/>
        </p:nvSpPr>
        <p:spPr>
          <a:xfrm>
            <a:off x="4844209" y="3374821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/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目標函式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(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) 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(</m:t>
                        </m:r>
                        <m:r>
                          <a:rPr lang="cy-GB" i="1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ŷ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𝑦𝑖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)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2</m:t>
                    </m:r>
                  </m:oMath>
                </a14:m>
                <a:endParaRPr lang="en-TW" baseline="30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  <a:blipFill>
                <a:blip r:embed="rId4"/>
                <a:stretch>
                  <a:fillRect l="-1498" t="-76316" b="-1184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4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/>
      <p:bldP spid="8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0" grpId="0"/>
      <p:bldP spid="102" grpId="0"/>
      <p:bldP spid="1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064CC-7A47-374E-A0FB-08DB174C8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兩種求解方法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EDEC8-C798-2743-8B62-7A737D675B7D}"/>
              </a:ext>
            </a:extLst>
          </p:cNvPr>
          <p:cNvSpPr/>
          <p:nvPr/>
        </p:nvSpPr>
        <p:spPr>
          <a:xfrm>
            <a:off x="992875" y="13786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Close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Gradient descent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80C8A29-1F35-FF4A-9C64-EE063645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5" t="5724"/>
          <a:stretch/>
        </p:blipFill>
        <p:spPr bwMode="auto">
          <a:xfrm>
            <a:off x="2743200" y="2026508"/>
            <a:ext cx="2147636" cy="5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/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>
                          <a:solidFill>
                            <a:srgbClr val="4D5156"/>
                          </a:solidFill>
                          <a:latin typeface="arial" panose="020B0604020202020204" pitchFamily="34" charset="0"/>
                        </a:rPr>
                        <m:t>θ</m:t>
                      </m:r>
                    </m:oMath>
                  </m:oMathPara>
                </a14:m>
                <a:endParaRPr lang="en-TW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李宏毅機器學習筆記2：Gradient Descent(附帶詳細的原理推導過程） - IT閱讀">
            <a:extLst>
              <a:ext uri="{FF2B5EF4-FFF2-40B4-BE49-F238E27FC236}">
                <a16:creationId xmlns:a16="http://schemas.microsoft.com/office/drawing/2014/main" id="{0F77679E-C4CF-EC41-84DA-EB5CBB5F6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/>
        </p:blipFill>
        <p:spPr bwMode="auto">
          <a:xfrm>
            <a:off x="2492732" y="3429000"/>
            <a:ext cx="3278089" cy="22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276D65-22DC-1A45-9ADB-6F60AE570AF4}"/>
              </a:ext>
            </a:extLst>
          </p:cNvPr>
          <p:cNvSpPr/>
          <p:nvPr/>
        </p:nvSpPr>
        <p:spPr>
          <a:xfrm>
            <a:off x="2342852" y="58325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>
                <a:hlinkClick r:id="rId6"/>
              </a:rPr>
              <a:t>台大 李宏毅教授 </a:t>
            </a:r>
            <a:r>
              <a:rPr lang="en-US" altLang="zh-TW" sz="1200" dirty="0">
                <a:hlinkClick r:id="rId6"/>
              </a:rPr>
              <a:t>ML Lecture 3-1: Gradient Descent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201686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3486D9-D70D-AB4D-8740-4CE00234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</a:t>
            </a:r>
            <a:r>
              <a:rPr lang="en-US" dirty="0"/>
              <a:t> 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8BE0-F61B-3640-AD5D-6B23272EACF0}"/>
              </a:ext>
            </a:extLst>
          </p:cNvPr>
          <p:cNvSpPr txBox="1">
            <a:spLocks/>
          </p:cNvSpPr>
          <p:nvPr/>
        </p:nvSpPr>
        <p:spPr>
          <a:xfrm>
            <a:off x="838200" y="936978"/>
            <a:ext cx="9771345" cy="456358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sklearn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 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在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python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中提供大量常見的機器學習演算法和許多實用的資料集合，其中今天就是要使用到它的現性回歸的演算法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LinearRegression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)。</a:t>
            </a:r>
          </a:p>
          <a:p>
            <a:pPr>
              <a:lnSpc>
                <a:spcPct val="150000"/>
              </a:lnSpc>
            </a:pP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B6AB-8D19-0749-ADAF-3F6770EE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0" y="1995707"/>
            <a:ext cx="7052153" cy="43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CC6804-0D3E-6945-A73A-993333D00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0D9F2-F856-C748-A818-FD09EB904883}"/>
              </a:ext>
            </a:extLst>
          </p:cNvPr>
          <p:cNvSpPr txBox="1">
            <a:spLocks/>
          </p:cNvSpPr>
          <p:nvPr/>
        </p:nvSpPr>
        <p:spPr>
          <a:xfrm>
            <a:off x="838200" y="111276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LearRegression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使用時機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標籤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(y)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為連續值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資料量較少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(&lt;100k)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假設資料特徵和標籤之間有線性關性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透過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Feature Transformation(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特徵轉換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Normalization(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正規化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幫助快速收斂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07857-5DF7-CB4B-8D2D-631DE5E2E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38" b="-13745"/>
          <a:stretch/>
        </p:blipFill>
        <p:spPr>
          <a:xfrm>
            <a:off x="1767625" y="2663800"/>
            <a:ext cx="2781797" cy="260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ED3D7-D1B9-5F4F-9E56-7F64D679B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9" t="14165" r="3950"/>
          <a:stretch/>
        </p:blipFill>
        <p:spPr>
          <a:xfrm>
            <a:off x="2924578" y="4021386"/>
            <a:ext cx="6575738" cy="2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FF774B-6DAD-D841-A2A0-40805B92E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 </a:t>
            </a:r>
            <a:r>
              <a:rPr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模型評估方法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AC6E-8778-8C4A-989E-B9FF588DC95C}"/>
              </a:ext>
            </a:extLst>
          </p:cNvPr>
          <p:cNvSpPr txBox="1">
            <a:spLocks/>
          </p:cNvSpPr>
          <p:nvPr/>
        </p:nvSpPr>
        <p:spPr>
          <a:xfrm>
            <a:off x="838200" y="126142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Absolute Error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Mean Absolute Error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R2 Score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619E9-F92D-104D-B3C3-1686973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11" y="1486168"/>
            <a:ext cx="29210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5011C-9686-5A44-BE10-0BDA49EC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74" y="3920715"/>
            <a:ext cx="5507060" cy="1054039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A06BF52-9287-994C-BCBA-8989DBA87F6E}"/>
              </a:ext>
            </a:extLst>
          </p:cNvPr>
          <p:cNvCxnSpPr>
            <a:cxnSpLocks/>
          </p:cNvCxnSpPr>
          <p:nvPr/>
        </p:nvCxnSpPr>
        <p:spPr>
          <a:xfrm rot="5400000">
            <a:off x="7291328" y="2436434"/>
            <a:ext cx="377498" cy="303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D9651DA-9CA2-2148-9A53-AEC3D3E252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793" y="2375481"/>
            <a:ext cx="462770" cy="228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04FED74-CF65-7B46-913B-81BCDB77412D}"/>
              </a:ext>
            </a:extLst>
          </p:cNvPr>
          <p:cNvCxnSpPr>
            <a:cxnSpLocks/>
          </p:cNvCxnSpPr>
          <p:nvPr/>
        </p:nvCxnSpPr>
        <p:spPr>
          <a:xfrm flipV="1">
            <a:off x="8757634" y="1685505"/>
            <a:ext cx="631065" cy="251999"/>
          </a:xfrm>
          <a:prstGeom prst="curvedConnector3">
            <a:avLst>
              <a:gd name="adj1" fmla="val -1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C743E0-EDA8-F347-8D54-1FAEDFE5B8D2}"/>
              </a:ext>
            </a:extLst>
          </p:cNvPr>
          <p:cNvSpPr/>
          <p:nvPr/>
        </p:nvSpPr>
        <p:spPr>
          <a:xfrm>
            <a:off x="9388699" y="1529535"/>
            <a:ext cx="159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Desired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59B6D-97E9-F743-97C7-A83DF2AF2B78}"/>
              </a:ext>
            </a:extLst>
          </p:cNvPr>
          <p:cNvSpPr/>
          <p:nvPr/>
        </p:nvSpPr>
        <p:spPr>
          <a:xfrm>
            <a:off x="8756902" y="2558548"/>
            <a:ext cx="1774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D421E-CF19-564B-85C2-C92BBDF298AD}"/>
              </a:ext>
            </a:extLst>
          </p:cNvPr>
          <p:cNvSpPr/>
          <p:nvPr/>
        </p:nvSpPr>
        <p:spPr>
          <a:xfrm>
            <a:off x="6596856" y="2701893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data</a:t>
            </a:r>
          </a:p>
        </p:txBody>
      </p:sp>
    </p:spTree>
    <p:extLst>
      <p:ext uri="{BB962C8B-B14F-4D97-AF65-F5344CB8AC3E}">
        <p14:creationId xmlns:p14="http://schemas.microsoft.com/office/powerpoint/2010/main" val="326348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2957</TotalTime>
  <Words>697</Words>
  <Application>Microsoft Macintosh PowerPoint</Application>
  <PresentationFormat>Widescreen</PresentationFormat>
  <Paragraphs>109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等线</vt:lpstr>
      <vt:lpstr>微软雅黑</vt:lpstr>
      <vt:lpstr>PingFang TC</vt:lpstr>
      <vt:lpstr>Segoe UI Light</vt:lpstr>
      <vt:lpstr>Arial</vt:lpstr>
      <vt:lpstr>Arial</vt:lpstr>
      <vt:lpstr>Arimo</vt:lpstr>
      <vt:lpstr>Calibri</vt:lpstr>
      <vt:lpstr>Cambria Math</vt:lpstr>
      <vt:lpstr>Century Gothic</vt:lpstr>
      <vt:lpstr>Helvetica Neue</vt:lpstr>
      <vt:lpstr>Helvetica Neue Bold Condensed</vt:lpstr>
      <vt:lpstr>Roboto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191</cp:revision>
  <dcterms:created xsi:type="dcterms:W3CDTF">2015-08-18T02:51:41Z</dcterms:created>
  <dcterms:modified xsi:type="dcterms:W3CDTF">2020-09-03T08:17:08Z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